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19" r:id="rId2"/>
  </p:sldMasterIdLst>
  <p:notesMasterIdLst>
    <p:notesMasterId r:id="rId18"/>
  </p:notesMasterIdLst>
  <p:sldIdLst>
    <p:sldId id="256" r:id="rId3"/>
    <p:sldId id="257" r:id="rId4"/>
    <p:sldId id="259" r:id="rId5"/>
    <p:sldId id="260" r:id="rId6"/>
    <p:sldId id="264" r:id="rId7"/>
    <p:sldId id="263" r:id="rId8"/>
    <p:sldId id="262" r:id="rId9"/>
    <p:sldId id="265" r:id="rId10"/>
    <p:sldId id="266" r:id="rId11"/>
    <p:sldId id="267" r:id="rId12"/>
    <p:sldId id="268" r:id="rId13"/>
    <p:sldId id="273" r:id="rId14"/>
    <p:sldId id="274" r:id="rId15"/>
    <p:sldId id="275" r:id="rId16"/>
    <p:sldId id="272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B30CA8D-2A38-F131-4B9F-344814EB9F15}" name="Jose MuÃ±oz Carvajal" initials="JM" userId="S::jmunozca@fen.uchile.cl::f965eead-2319-4c31-991f-b74cdf62a15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0953"/>
    <a:srgbClr val="F254F2"/>
    <a:srgbClr val="FEAEAE"/>
    <a:srgbClr val="590C55"/>
    <a:srgbClr val="ED1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50" autoAdjust="0"/>
    <p:restoredTop sz="87165" autoAdjust="0"/>
  </p:normalViewPr>
  <p:slideViewPr>
    <p:cSldViewPr snapToGrid="0">
      <p:cViewPr varScale="1">
        <p:scale>
          <a:sx n="61" d="100"/>
          <a:sy n="61" d="100"/>
        </p:scale>
        <p:origin x="12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8/10/relationships/authors" Target="authors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BF78E-C747-4756-9065-26A4803EA763}" type="datetimeFigureOut">
              <a:rPr lang="es-US" smtClean="0"/>
              <a:t>10/3/2023</a:t>
            </a:fld>
            <a:endParaRPr lang="es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F311A-9429-4276-A010-85153DBA2CBC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332311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Énfasis en que nos quedamos en análisis a </a:t>
            </a:r>
          </a:p>
          <a:p>
            <a:r>
              <a:rPr lang="es-MX" dirty="0"/>
              <a:t>clientes solo con servicio internet</a:t>
            </a:r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F311A-9429-4276-A010-85153DBA2CBC}" type="slidenum">
              <a:rPr lang="es-US" smtClean="0"/>
              <a:t>6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072759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Balanceo 1  (daba mejores resultados) - Decir que Sexo resultó ser no relevante</a:t>
            </a:r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F311A-9429-4276-A010-85153DBA2CBC}" type="slidenum">
              <a:rPr lang="es-US" smtClean="0"/>
              <a:t>7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984460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Solo decir gráficos que no veré. Respecto a los que se correlacionan con tiempo en empresa decir que se “descartan” por ello </a:t>
            </a:r>
            <a:r>
              <a:rPr lang="es-MX" dirty="0" err="1"/>
              <a:t>tb</a:t>
            </a:r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F311A-9429-4276-A010-85153DBA2CBC}" type="slidenum">
              <a:rPr lang="es-US" smtClean="0"/>
              <a:t>8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802484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Los de la izquierda son los ya identificados y los de la derecha son de segundo orden (darle prioridad a la hora de mencionarlos)</a:t>
            </a:r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F311A-9429-4276-A010-85153DBA2CBC}" type="slidenum">
              <a:rPr lang="es-US" smtClean="0"/>
              <a:t>10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289347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¡¡No decir cifras completas!! Redondea</a:t>
            </a:r>
          </a:p>
          <a:p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F311A-9429-4276-A010-85153DBA2CBC}" type="slidenum">
              <a:rPr lang="es-US" smtClean="0"/>
              <a:t>11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57669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Recordar campaña piloto que es el 30% de bbdd de validación</a:t>
            </a:r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F311A-9429-4276-A010-85153DBA2CBC}" type="slidenum">
              <a:rPr lang="es-US" smtClean="0"/>
              <a:t>15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791080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52328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74858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0594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76220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58906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7052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0590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07315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44017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58324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3132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9759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9984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57853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79276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3276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3597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256576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4717997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8038069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397933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4717997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8038069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397933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33974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784317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784317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6770884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6770884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6770884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6770884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09487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69993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4936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327383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24596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80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71299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333" dirty="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33" dirty="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809849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029044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715327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8725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72561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3031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70973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71899" y="552068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29886" y="-469214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9733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55757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3817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07923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629999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9C28ABF-26B5-C429-F0D3-95E32A0AFA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031" b="74597" l="24638" r="74155">
                        <a14:foregroundMark x1="29227" y1="53779" x2="28865" y2="45353"/>
                        <a14:foregroundMark x1="24758" y1="49442" x2="24758" y2="49442"/>
                        <a14:foregroundMark x1="50000" y1="72986" x2="50000" y2="72986"/>
                        <a14:foregroundMark x1="71860" y1="55638" x2="70531" y2="48823"/>
                        <a14:foregroundMark x1="74275" y1="47831" x2="74275" y2="47831"/>
                        <a14:foregroundMark x1="58213" y1="28005" x2="47705" y2="28501"/>
                        <a14:foregroundMark x1="49758" y1="25031" x2="49758" y2="25031"/>
                        <a14:foregroundMark x1="48309" y1="74597" x2="48309" y2="74597"/>
                      </a14:backgroundRemoval>
                    </a14:imgEffect>
                  </a14:imgLayer>
                </a14:imgProps>
              </a:ext>
            </a:extLst>
          </a:blip>
          <a:srcRect l="22513" t="23578" r="23144" b="23161"/>
          <a:stretch/>
        </p:blipFill>
        <p:spPr>
          <a:xfrm>
            <a:off x="4430973" y="2493618"/>
            <a:ext cx="3330054" cy="318094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5447F49-7165-0AC3-7FBE-B4443DE336B4}"/>
              </a:ext>
            </a:extLst>
          </p:cNvPr>
          <p:cNvSpPr/>
          <p:nvPr/>
        </p:nvSpPr>
        <p:spPr>
          <a:xfrm>
            <a:off x="1115967" y="933819"/>
            <a:ext cx="785061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3600" b="1" dirty="0">
                <a:ln w="13462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Montserrat" panose="00000500000000000000" pitchFamily="2" charset="0"/>
              </a:rPr>
              <a:t>Propuesta de Marketing:</a:t>
            </a:r>
          </a:p>
          <a:p>
            <a:r>
              <a:rPr lang="es-ES" sz="3600" b="1" dirty="0">
                <a:ln w="13462">
                  <a:noFill/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Montserrat" panose="00000500000000000000" pitchFamily="2" charset="0"/>
              </a:rPr>
              <a:t>Problema de Fuga de Clientes</a:t>
            </a:r>
            <a:endParaRPr lang="es-ES" sz="3600" b="1" cap="none" spc="0" dirty="0">
              <a:ln w="13462">
                <a:noFill/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30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2BF63CE6-097D-9C75-15AF-BFC1EC13C6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13" t="23578" r="23144" b="23161"/>
          <a:stretch/>
        </p:blipFill>
        <p:spPr>
          <a:xfrm>
            <a:off x="11523385" y="6237028"/>
            <a:ext cx="468447" cy="44747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51FFB4B-D325-D7F3-FC48-D1F1E0E365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173500"/>
            <a:ext cx="5901408" cy="6511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CC6739A-F726-D87A-72DC-CE5B66338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208" y="173500"/>
            <a:ext cx="6173816" cy="6511000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1AF0F8A-26BB-848B-1861-E0098570FCCB}"/>
              </a:ext>
            </a:extLst>
          </p:cNvPr>
          <p:cNvSpPr/>
          <p:nvPr/>
        </p:nvSpPr>
        <p:spPr>
          <a:xfrm>
            <a:off x="7832197" y="5964700"/>
            <a:ext cx="2089043" cy="198120"/>
          </a:xfrm>
          <a:prstGeom prst="roundRect">
            <a:avLst/>
          </a:prstGeom>
          <a:noFill/>
          <a:ln>
            <a:solidFill>
              <a:srgbClr val="590C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B67B92F-F7E9-538C-FE56-8EEC9FD7D2E8}"/>
              </a:ext>
            </a:extLst>
          </p:cNvPr>
          <p:cNvSpPr/>
          <p:nvPr/>
        </p:nvSpPr>
        <p:spPr>
          <a:xfrm>
            <a:off x="1518387" y="5964700"/>
            <a:ext cx="752373" cy="198120"/>
          </a:xfrm>
          <a:prstGeom prst="roundRect">
            <a:avLst/>
          </a:prstGeom>
          <a:noFill/>
          <a:ln>
            <a:solidFill>
              <a:srgbClr val="590C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ECA890C4-5B22-4CF4-C24D-E36DDB2B6B27}"/>
              </a:ext>
            </a:extLst>
          </p:cNvPr>
          <p:cNvSpPr/>
          <p:nvPr/>
        </p:nvSpPr>
        <p:spPr>
          <a:xfrm>
            <a:off x="3225761" y="5964700"/>
            <a:ext cx="521664" cy="198120"/>
          </a:xfrm>
          <a:prstGeom prst="roundRect">
            <a:avLst/>
          </a:prstGeom>
          <a:noFill/>
          <a:ln>
            <a:solidFill>
              <a:srgbClr val="590C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AFF13508-C65F-F8F7-40E6-75B878EB3EE9}"/>
              </a:ext>
            </a:extLst>
          </p:cNvPr>
          <p:cNvSpPr/>
          <p:nvPr/>
        </p:nvSpPr>
        <p:spPr>
          <a:xfrm>
            <a:off x="3914062" y="5964700"/>
            <a:ext cx="521664" cy="198120"/>
          </a:xfrm>
          <a:prstGeom prst="roundRect">
            <a:avLst/>
          </a:prstGeom>
          <a:noFill/>
          <a:ln>
            <a:solidFill>
              <a:srgbClr val="590C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E04195F4-BEC7-FBD5-C1AA-BCF1B94E277A}"/>
              </a:ext>
            </a:extLst>
          </p:cNvPr>
          <p:cNvSpPr/>
          <p:nvPr/>
        </p:nvSpPr>
        <p:spPr>
          <a:xfrm>
            <a:off x="4854056" y="5970560"/>
            <a:ext cx="1019072" cy="198120"/>
          </a:xfrm>
          <a:prstGeom prst="roundRect">
            <a:avLst/>
          </a:prstGeom>
          <a:noFill/>
          <a:ln>
            <a:solidFill>
              <a:srgbClr val="590C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1CF71E-013F-1A00-E1C2-DB40E1DB4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060" y="2806064"/>
            <a:ext cx="10225498" cy="798400"/>
          </a:xfrm>
        </p:spPr>
        <p:txBody>
          <a:bodyPr/>
          <a:lstStyle/>
          <a:p>
            <a:r>
              <a:rPr lang="es-MX" dirty="0">
                <a:solidFill>
                  <a:schemeClr val="accent4">
                    <a:lumMod val="5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¿Qué podemos ofrecer?</a:t>
            </a:r>
            <a:endParaRPr lang="es-US" dirty="0">
              <a:solidFill>
                <a:schemeClr val="accent4">
                  <a:lumMod val="50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841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56A4547-B867-80D7-F200-6167C8E37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13" t="23578" r="23144" b="23161"/>
          <a:stretch/>
        </p:blipFill>
        <p:spPr>
          <a:xfrm>
            <a:off x="11523385" y="6237028"/>
            <a:ext cx="468447" cy="447472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D40B9BE9-83E0-9404-9CD0-B7E2ADC767D4}"/>
              </a:ext>
            </a:extLst>
          </p:cNvPr>
          <p:cNvSpPr txBox="1">
            <a:spLocks/>
          </p:cNvSpPr>
          <p:nvPr/>
        </p:nvSpPr>
        <p:spPr>
          <a:xfrm>
            <a:off x="551057" y="517970"/>
            <a:ext cx="10271618" cy="1187447"/>
          </a:xfrm>
          <a:prstGeom prst="rect">
            <a:avLst/>
          </a:prstGeom>
          <a:solidFill>
            <a:srgbClr val="580953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MX" sz="32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Descuento a clientes “nuevos</a:t>
            </a:r>
            <a:r>
              <a:rPr lang="es-MX" sz="3200" i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”  </a:t>
            </a:r>
            <a:r>
              <a:rPr lang="es-MX" sz="32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(&gt;6 meses) con contrato mensual: “¡Bienvenidos a MOW!”</a:t>
            </a:r>
            <a:endParaRPr lang="es-US" sz="3200" dirty="0">
              <a:solidFill>
                <a:schemeClr val="bg2">
                  <a:lumMod val="60000"/>
                  <a:lumOff val="40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" name="Subtítulo 3">
            <a:extLst>
              <a:ext uri="{FF2B5EF4-FFF2-40B4-BE49-F238E27FC236}">
                <a16:creationId xmlns:a16="http://schemas.microsoft.com/office/drawing/2014/main" id="{3ABE96C2-3784-B2C6-C7CD-35498DD11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489" y="2802631"/>
            <a:ext cx="7605129" cy="619600"/>
          </a:xfrm>
        </p:spPr>
        <p:txBody>
          <a:bodyPr/>
          <a:lstStyle/>
          <a:p>
            <a:pPr marL="114300" indent="0"/>
            <a:r>
              <a:rPr lang="es-MX" sz="1800" b="1" dirty="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Cobrando 2/3 de lo que se cobró (en promedio) los primeros 6 meses a clientes con contrato mensual, y asumiendo una capacidad retención mínima de tan solo el 50% de la propuesta, en los siguientes 6 meses se proyectan ingresos de</a:t>
            </a:r>
            <a:endParaRPr lang="es-US" sz="1800" b="1" dirty="0">
              <a:solidFill>
                <a:schemeClr val="bg1">
                  <a:lumMod val="95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>
                  <a:lumMod val="95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>
                  <a:lumMod val="95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>
                  <a:lumMod val="95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>
                  <a:lumMod val="95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Subtítulo 3">
            <a:extLst>
              <a:ext uri="{FF2B5EF4-FFF2-40B4-BE49-F238E27FC236}">
                <a16:creationId xmlns:a16="http://schemas.microsoft.com/office/drawing/2014/main" id="{B0AF84C0-B6C0-046C-4AAF-5ABB19A556BA}"/>
              </a:ext>
            </a:extLst>
          </p:cNvPr>
          <p:cNvSpPr txBox="1">
            <a:spLocks/>
          </p:cNvSpPr>
          <p:nvPr/>
        </p:nvSpPr>
        <p:spPr>
          <a:xfrm>
            <a:off x="368489" y="5099449"/>
            <a:ext cx="5727511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4300" indent="0"/>
            <a:r>
              <a:rPr lang="es-MX" sz="1800" b="1" dirty="0"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El costo de este descuento proyectado es de</a:t>
            </a:r>
            <a:endParaRPr lang="es-US" sz="18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0F37667-720E-364F-DA44-BCFA7B31274F}"/>
              </a:ext>
            </a:extLst>
          </p:cNvPr>
          <p:cNvSpPr txBox="1">
            <a:spLocks/>
          </p:cNvSpPr>
          <p:nvPr/>
        </p:nvSpPr>
        <p:spPr>
          <a:xfrm>
            <a:off x="1782396" y="5541630"/>
            <a:ext cx="40916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MX" sz="4000" dirty="0">
                <a:solidFill>
                  <a:srgbClr val="FEAEAE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$18.153.285</a:t>
            </a:r>
            <a:endParaRPr lang="es-US" sz="4000" dirty="0">
              <a:solidFill>
                <a:srgbClr val="FEAEAE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45580BF-0EF7-3CAC-095E-32A0740F392A}"/>
              </a:ext>
            </a:extLst>
          </p:cNvPr>
          <p:cNvSpPr txBox="1">
            <a:spLocks/>
          </p:cNvSpPr>
          <p:nvPr/>
        </p:nvSpPr>
        <p:spPr>
          <a:xfrm>
            <a:off x="1782396" y="4119499"/>
            <a:ext cx="40916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MX" sz="40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$20.572.926</a:t>
            </a:r>
            <a:endParaRPr lang="es-US" sz="4000" dirty="0">
              <a:solidFill>
                <a:schemeClr val="bg2">
                  <a:lumMod val="60000"/>
                  <a:lumOff val="40000"/>
                </a:schemeClr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6" name="Subtítulo 3">
            <a:extLst>
              <a:ext uri="{FF2B5EF4-FFF2-40B4-BE49-F238E27FC236}">
                <a16:creationId xmlns:a16="http://schemas.microsoft.com/office/drawing/2014/main" id="{2A4416BA-92F1-4AA2-371A-CCC061611504}"/>
              </a:ext>
            </a:extLst>
          </p:cNvPr>
          <p:cNvSpPr txBox="1">
            <a:spLocks/>
          </p:cNvSpPr>
          <p:nvPr/>
        </p:nvSpPr>
        <p:spPr>
          <a:xfrm>
            <a:off x="7431785" y="4443583"/>
            <a:ext cx="40916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4300" indent="0"/>
            <a:r>
              <a:rPr lang="es-MX" sz="2400" b="1" dirty="0"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Un retorno proyectado del </a:t>
            </a:r>
            <a:endParaRPr lang="es-US" sz="24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24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24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24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24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068D5A04-C487-75C7-69FE-095AF89D9E94}"/>
              </a:ext>
            </a:extLst>
          </p:cNvPr>
          <p:cNvSpPr txBox="1">
            <a:spLocks/>
          </p:cNvSpPr>
          <p:nvPr/>
        </p:nvSpPr>
        <p:spPr>
          <a:xfrm>
            <a:off x="8253084" y="4753383"/>
            <a:ext cx="40916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MX" sz="4000" dirty="0">
                <a:solidFill>
                  <a:srgbClr val="FFFF00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13,3%</a:t>
            </a:r>
            <a:endParaRPr lang="es-US" sz="4000" dirty="0">
              <a:solidFill>
                <a:srgbClr val="FFFF00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1374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56A4547-B867-80D7-F200-6167C8E37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13" t="23578" r="23144" b="23161"/>
          <a:stretch/>
        </p:blipFill>
        <p:spPr>
          <a:xfrm>
            <a:off x="11523385" y="6237028"/>
            <a:ext cx="468447" cy="447472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D40B9BE9-83E0-9404-9CD0-B7E2ADC767D4}"/>
              </a:ext>
            </a:extLst>
          </p:cNvPr>
          <p:cNvSpPr txBox="1">
            <a:spLocks/>
          </p:cNvSpPr>
          <p:nvPr/>
        </p:nvSpPr>
        <p:spPr>
          <a:xfrm>
            <a:off x="501641" y="517970"/>
            <a:ext cx="9747827" cy="1543692"/>
          </a:xfrm>
          <a:prstGeom prst="rect">
            <a:avLst/>
          </a:prstGeom>
          <a:solidFill>
            <a:srgbClr val="580953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MX" sz="32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Descuento por 2 o más recomendaciones realizadas a clientes con contrato mensual: “¡Queremos escucharte!!</a:t>
            </a:r>
            <a:endParaRPr lang="es-US" sz="3200" dirty="0">
              <a:solidFill>
                <a:schemeClr val="bg2">
                  <a:lumMod val="60000"/>
                  <a:lumOff val="40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" name="Subtítulo 3">
            <a:extLst>
              <a:ext uri="{FF2B5EF4-FFF2-40B4-BE49-F238E27FC236}">
                <a16:creationId xmlns:a16="http://schemas.microsoft.com/office/drawing/2014/main" id="{3ABE96C2-3784-B2C6-C7CD-35498DD11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489" y="2611560"/>
            <a:ext cx="7605129" cy="619600"/>
          </a:xfrm>
        </p:spPr>
        <p:txBody>
          <a:bodyPr/>
          <a:lstStyle/>
          <a:p>
            <a:pPr marL="114300" indent="0"/>
            <a:r>
              <a:rPr lang="es-MX" sz="1800" b="1" dirty="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Descontando un 20% de lo que se cobró (en promedio) mensualmente a quienes realicen 2 o más recomendaciones al mes, tengan contrato mensual, y asumiendo una capacidad retención mínima de tan solo el 40% de la propuesta, se proyectan ingresos de</a:t>
            </a:r>
            <a:endParaRPr lang="es-US" sz="1800" b="1" dirty="0">
              <a:solidFill>
                <a:schemeClr val="bg1">
                  <a:lumMod val="95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>
                  <a:lumMod val="95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>
                  <a:lumMod val="95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>
                  <a:lumMod val="95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>
                  <a:lumMod val="95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Subtítulo 3">
            <a:extLst>
              <a:ext uri="{FF2B5EF4-FFF2-40B4-BE49-F238E27FC236}">
                <a16:creationId xmlns:a16="http://schemas.microsoft.com/office/drawing/2014/main" id="{B0AF84C0-B6C0-046C-4AAF-5ABB19A556BA}"/>
              </a:ext>
            </a:extLst>
          </p:cNvPr>
          <p:cNvSpPr txBox="1">
            <a:spLocks/>
          </p:cNvSpPr>
          <p:nvPr/>
        </p:nvSpPr>
        <p:spPr>
          <a:xfrm>
            <a:off x="368489" y="5099449"/>
            <a:ext cx="5727511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4300" indent="0"/>
            <a:r>
              <a:rPr lang="es-MX" sz="1800" b="1" dirty="0"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El costo de este descuento proyectado es de</a:t>
            </a:r>
            <a:endParaRPr lang="es-US" sz="18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0F37667-720E-364F-DA44-BCFA7B31274F}"/>
              </a:ext>
            </a:extLst>
          </p:cNvPr>
          <p:cNvSpPr txBox="1">
            <a:spLocks/>
          </p:cNvSpPr>
          <p:nvPr/>
        </p:nvSpPr>
        <p:spPr>
          <a:xfrm>
            <a:off x="1782396" y="5541630"/>
            <a:ext cx="40916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MX" sz="4000" dirty="0">
                <a:solidFill>
                  <a:srgbClr val="FEAEAE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$4.769.218</a:t>
            </a:r>
            <a:endParaRPr lang="es-US" sz="4000" dirty="0">
              <a:solidFill>
                <a:srgbClr val="FEAEAE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45580BF-0EF7-3CAC-095E-32A0740F392A}"/>
              </a:ext>
            </a:extLst>
          </p:cNvPr>
          <p:cNvSpPr txBox="1">
            <a:spLocks/>
          </p:cNvSpPr>
          <p:nvPr/>
        </p:nvSpPr>
        <p:spPr>
          <a:xfrm>
            <a:off x="1782396" y="4119499"/>
            <a:ext cx="40916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MX" sz="40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$5.935.169</a:t>
            </a:r>
            <a:endParaRPr lang="es-US" sz="4000" dirty="0">
              <a:solidFill>
                <a:schemeClr val="bg2">
                  <a:lumMod val="60000"/>
                  <a:lumOff val="40000"/>
                </a:schemeClr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6" name="Subtítulo 3">
            <a:extLst>
              <a:ext uri="{FF2B5EF4-FFF2-40B4-BE49-F238E27FC236}">
                <a16:creationId xmlns:a16="http://schemas.microsoft.com/office/drawing/2014/main" id="{2A4416BA-92F1-4AA2-371A-CCC061611504}"/>
              </a:ext>
            </a:extLst>
          </p:cNvPr>
          <p:cNvSpPr txBox="1">
            <a:spLocks/>
          </p:cNvSpPr>
          <p:nvPr/>
        </p:nvSpPr>
        <p:spPr>
          <a:xfrm>
            <a:off x="7431785" y="4443583"/>
            <a:ext cx="40916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4300" indent="0"/>
            <a:r>
              <a:rPr lang="es-MX" sz="2400" b="1" dirty="0"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Un retorno proyectado del </a:t>
            </a:r>
            <a:endParaRPr lang="es-US" sz="24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24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24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24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24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068D5A04-C487-75C7-69FE-095AF89D9E94}"/>
              </a:ext>
            </a:extLst>
          </p:cNvPr>
          <p:cNvSpPr txBox="1">
            <a:spLocks/>
          </p:cNvSpPr>
          <p:nvPr/>
        </p:nvSpPr>
        <p:spPr>
          <a:xfrm>
            <a:off x="8253084" y="4753383"/>
            <a:ext cx="40916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MX" sz="4000" dirty="0">
                <a:solidFill>
                  <a:srgbClr val="FFFF00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24,4%</a:t>
            </a:r>
            <a:endParaRPr lang="es-US" sz="4000" dirty="0">
              <a:solidFill>
                <a:srgbClr val="FFFF00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A650C2-6FCD-ED3C-E805-16924DE8A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40" y="517970"/>
            <a:ext cx="10795009" cy="6166530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DF387022-CB74-A7AC-9729-49D0C35B21F2}"/>
              </a:ext>
            </a:extLst>
          </p:cNvPr>
          <p:cNvSpPr/>
          <p:nvPr/>
        </p:nvSpPr>
        <p:spPr>
          <a:xfrm>
            <a:off x="1135117" y="1008993"/>
            <a:ext cx="2049517" cy="4398579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112938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56A4547-B867-80D7-F200-6167C8E37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13" t="23578" r="23144" b="23161"/>
          <a:stretch/>
        </p:blipFill>
        <p:spPr>
          <a:xfrm>
            <a:off x="11523385" y="6237028"/>
            <a:ext cx="468447" cy="447472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D40B9BE9-83E0-9404-9CD0-B7E2ADC767D4}"/>
              </a:ext>
            </a:extLst>
          </p:cNvPr>
          <p:cNvSpPr txBox="1">
            <a:spLocks/>
          </p:cNvSpPr>
          <p:nvPr/>
        </p:nvSpPr>
        <p:spPr>
          <a:xfrm>
            <a:off x="501641" y="988823"/>
            <a:ext cx="9747827" cy="1072839"/>
          </a:xfrm>
          <a:prstGeom prst="rect">
            <a:avLst/>
          </a:prstGeom>
          <a:solidFill>
            <a:srgbClr val="580953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MX" sz="36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Descuento por rango etario: “Ayuda a la tercera edad”</a:t>
            </a:r>
            <a:endParaRPr lang="es-US" sz="3600" dirty="0">
              <a:solidFill>
                <a:schemeClr val="bg2">
                  <a:lumMod val="60000"/>
                  <a:lumOff val="40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" name="Subtítulo 3">
            <a:extLst>
              <a:ext uri="{FF2B5EF4-FFF2-40B4-BE49-F238E27FC236}">
                <a16:creationId xmlns:a16="http://schemas.microsoft.com/office/drawing/2014/main" id="{3ABE96C2-3784-B2C6-C7CD-35498DD11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490" y="2843576"/>
            <a:ext cx="7478974" cy="619600"/>
          </a:xfrm>
        </p:spPr>
        <p:txBody>
          <a:bodyPr/>
          <a:lstStyle/>
          <a:p>
            <a:pPr marL="114300" indent="0"/>
            <a:r>
              <a:rPr lang="es-MX" sz="1800" b="1" dirty="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Descontando un 25% de lo que se cobró (en promedio) mensualmente a personas de la tercera edad (65 o más años) que cuenten con contrato mensual, y asumiendo una capacidad retención mínima de tan solo el 40% de la propuesta, se proyectan ingresos de</a:t>
            </a:r>
            <a:endParaRPr lang="es-US" sz="1800" b="1" dirty="0">
              <a:solidFill>
                <a:schemeClr val="bg1">
                  <a:lumMod val="95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>
                  <a:lumMod val="95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>
                  <a:lumMod val="95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>
                  <a:lumMod val="95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>
                  <a:lumMod val="95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Subtítulo 3">
            <a:extLst>
              <a:ext uri="{FF2B5EF4-FFF2-40B4-BE49-F238E27FC236}">
                <a16:creationId xmlns:a16="http://schemas.microsoft.com/office/drawing/2014/main" id="{B0AF84C0-B6C0-046C-4AAF-5ABB19A556BA}"/>
              </a:ext>
            </a:extLst>
          </p:cNvPr>
          <p:cNvSpPr txBox="1">
            <a:spLocks/>
          </p:cNvSpPr>
          <p:nvPr/>
        </p:nvSpPr>
        <p:spPr>
          <a:xfrm>
            <a:off x="368489" y="5249577"/>
            <a:ext cx="5727511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4300" indent="0"/>
            <a:r>
              <a:rPr lang="es-MX" sz="1800" b="1" dirty="0"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El costo de este descuento proyectado es de</a:t>
            </a:r>
            <a:endParaRPr lang="es-US" sz="18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0F37667-720E-364F-DA44-BCFA7B31274F}"/>
              </a:ext>
            </a:extLst>
          </p:cNvPr>
          <p:cNvSpPr txBox="1">
            <a:spLocks/>
          </p:cNvSpPr>
          <p:nvPr/>
        </p:nvSpPr>
        <p:spPr>
          <a:xfrm>
            <a:off x="1782396" y="5691758"/>
            <a:ext cx="40916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MX" sz="4000" dirty="0">
                <a:solidFill>
                  <a:srgbClr val="FEAEAE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$1.313.725</a:t>
            </a:r>
            <a:endParaRPr lang="es-US" sz="4000" dirty="0">
              <a:solidFill>
                <a:srgbClr val="FEAEAE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45580BF-0EF7-3CAC-095E-32A0740F392A}"/>
              </a:ext>
            </a:extLst>
          </p:cNvPr>
          <p:cNvSpPr txBox="1">
            <a:spLocks/>
          </p:cNvSpPr>
          <p:nvPr/>
        </p:nvSpPr>
        <p:spPr>
          <a:xfrm>
            <a:off x="1782396" y="4351515"/>
            <a:ext cx="40916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MX" sz="40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$1.559.749</a:t>
            </a:r>
            <a:endParaRPr lang="es-US" sz="4000" dirty="0">
              <a:solidFill>
                <a:schemeClr val="bg2">
                  <a:lumMod val="60000"/>
                  <a:lumOff val="40000"/>
                </a:schemeClr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6" name="Subtítulo 3">
            <a:extLst>
              <a:ext uri="{FF2B5EF4-FFF2-40B4-BE49-F238E27FC236}">
                <a16:creationId xmlns:a16="http://schemas.microsoft.com/office/drawing/2014/main" id="{2A4416BA-92F1-4AA2-371A-CCC061611504}"/>
              </a:ext>
            </a:extLst>
          </p:cNvPr>
          <p:cNvSpPr txBox="1">
            <a:spLocks/>
          </p:cNvSpPr>
          <p:nvPr/>
        </p:nvSpPr>
        <p:spPr>
          <a:xfrm>
            <a:off x="7431785" y="4443583"/>
            <a:ext cx="40916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4300" indent="0"/>
            <a:r>
              <a:rPr lang="es-MX" sz="2400" b="1" dirty="0"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Un retorno proyectado del </a:t>
            </a:r>
            <a:endParaRPr lang="es-US" sz="24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24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24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24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24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068D5A04-C487-75C7-69FE-095AF89D9E94}"/>
              </a:ext>
            </a:extLst>
          </p:cNvPr>
          <p:cNvSpPr txBox="1">
            <a:spLocks/>
          </p:cNvSpPr>
          <p:nvPr/>
        </p:nvSpPr>
        <p:spPr>
          <a:xfrm>
            <a:off x="8253084" y="4753383"/>
            <a:ext cx="40916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MX" sz="4000" dirty="0">
                <a:solidFill>
                  <a:srgbClr val="FFFF00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18,7%</a:t>
            </a:r>
            <a:endParaRPr lang="es-US" sz="4000" dirty="0">
              <a:solidFill>
                <a:srgbClr val="FFFF00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A75E79B-416A-EE63-C0FE-231EBC86B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67" y="336591"/>
            <a:ext cx="11280592" cy="6237504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81656E03-8239-02F4-8DBF-2A6ADB0DC3BC}"/>
              </a:ext>
            </a:extLst>
          </p:cNvPr>
          <p:cNvSpPr/>
          <p:nvPr/>
        </p:nvSpPr>
        <p:spPr>
          <a:xfrm>
            <a:off x="7264811" y="1623848"/>
            <a:ext cx="2525575" cy="3041257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213834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56A4547-B867-80D7-F200-6167C8E37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13" t="23578" r="23144" b="23161"/>
          <a:stretch/>
        </p:blipFill>
        <p:spPr>
          <a:xfrm>
            <a:off x="11523385" y="6237028"/>
            <a:ext cx="468447" cy="447472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D40B9BE9-83E0-9404-9CD0-B7E2ADC767D4}"/>
              </a:ext>
            </a:extLst>
          </p:cNvPr>
          <p:cNvSpPr txBox="1">
            <a:spLocks/>
          </p:cNvSpPr>
          <p:nvPr/>
        </p:nvSpPr>
        <p:spPr>
          <a:xfrm>
            <a:off x="501641" y="832513"/>
            <a:ext cx="9747827" cy="1390082"/>
          </a:xfrm>
          <a:prstGeom prst="rect">
            <a:avLst/>
          </a:prstGeom>
          <a:solidFill>
            <a:srgbClr val="580953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MX" sz="36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Descuento por consumo en Gigas: “¡Navega menos, paga menos!”</a:t>
            </a:r>
            <a:endParaRPr lang="es-US" sz="3600" dirty="0">
              <a:solidFill>
                <a:schemeClr val="bg2">
                  <a:lumMod val="60000"/>
                  <a:lumOff val="40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" name="Subtítulo 3">
            <a:extLst>
              <a:ext uri="{FF2B5EF4-FFF2-40B4-BE49-F238E27FC236}">
                <a16:creationId xmlns:a16="http://schemas.microsoft.com/office/drawing/2014/main" id="{3ABE96C2-3784-B2C6-C7CD-35498DD11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490" y="2843576"/>
            <a:ext cx="7478974" cy="619600"/>
          </a:xfrm>
        </p:spPr>
        <p:txBody>
          <a:bodyPr/>
          <a:lstStyle/>
          <a:p>
            <a:pPr marL="114300" indent="0"/>
            <a:r>
              <a:rPr lang="es-MX" sz="1800" b="1" dirty="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Descontando un 10% de lo que se cobró (en promedio) mensualmente a personas que consuman 10 o menos gigas y cuenten con contrato mensual, y asumiendo una capacidad retención mínima de tan solo el 20% de la propuesta, se proyectan ingresos de</a:t>
            </a:r>
            <a:endParaRPr lang="es-US" sz="1800" b="1" dirty="0">
              <a:solidFill>
                <a:schemeClr val="bg1">
                  <a:lumMod val="95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>
                  <a:lumMod val="95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>
                  <a:lumMod val="95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>
                  <a:lumMod val="95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>
                  <a:lumMod val="95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Subtítulo 3">
            <a:extLst>
              <a:ext uri="{FF2B5EF4-FFF2-40B4-BE49-F238E27FC236}">
                <a16:creationId xmlns:a16="http://schemas.microsoft.com/office/drawing/2014/main" id="{B0AF84C0-B6C0-046C-4AAF-5ABB19A556BA}"/>
              </a:ext>
            </a:extLst>
          </p:cNvPr>
          <p:cNvSpPr txBox="1">
            <a:spLocks/>
          </p:cNvSpPr>
          <p:nvPr/>
        </p:nvSpPr>
        <p:spPr>
          <a:xfrm>
            <a:off x="368489" y="5249577"/>
            <a:ext cx="5727511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4300" indent="0"/>
            <a:r>
              <a:rPr lang="es-MX" sz="1800" b="1" dirty="0"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El costo de este descuento proyectado es de</a:t>
            </a:r>
            <a:endParaRPr lang="es-US" sz="18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0F37667-720E-364F-DA44-BCFA7B31274F}"/>
              </a:ext>
            </a:extLst>
          </p:cNvPr>
          <p:cNvSpPr txBox="1">
            <a:spLocks/>
          </p:cNvSpPr>
          <p:nvPr/>
        </p:nvSpPr>
        <p:spPr>
          <a:xfrm>
            <a:off x="1782396" y="5691758"/>
            <a:ext cx="40916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MX" sz="4000" dirty="0">
                <a:solidFill>
                  <a:srgbClr val="FEAEAE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$318.478</a:t>
            </a:r>
            <a:endParaRPr lang="es-US" sz="4000" dirty="0">
              <a:solidFill>
                <a:srgbClr val="FEAEAE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45580BF-0EF7-3CAC-095E-32A0740F392A}"/>
              </a:ext>
            </a:extLst>
          </p:cNvPr>
          <p:cNvSpPr txBox="1">
            <a:spLocks/>
          </p:cNvSpPr>
          <p:nvPr/>
        </p:nvSpPr>
        <p:spPr>
          <a:xfrm>
            <a:off x="1782396" y="4351515"/>
            <a:ext cx="40916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MX" sz="40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$439.022</a:t>
            </a:r>
            <a:endParaRPr lang="es-US" sz="4000" dirty="0">
              <a:solidFill>
                <a:schemeClr val="bg2">
                  <a:lumMod val="60000"/>
                  <a:lumOff val="40000"/>
                </a:schemeClr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6" name="Subtítulo 3">
            <a:extLst>
              <a:ext uri="{FF2B5EF4-FFF2-40B4-BE49-F238E27FC236}">
                <a16:creationId xmlns:a16="http://schemas.microsoft.com/office/drawing/2014/main" id="{2A4416BA-92F1-4AA2-371A-CCC061611504}"/>
              </a:ext>
            </a:extLst>
          </p:cNvPr>
          <p:cNvSpPr txBox="1">
            <a:spLocks/>
          </p:cNvSpPr>
          <p:nvPr/>
        </p:nvSpPr>
        <p:spPr>
          <a:xfrm>
            <a:off x="7431785" y="4443583"/>
            <a:ext cx="40916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4300" indent="0"/>
            <a:r>
              <a:rPr lang="es-MX" sz="2400" b="1" dirty="0"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Un retorno proyectado del </a:t>
            </a:r>
            <a:endParaRPr lang="es-US" sz="24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24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24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24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24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068D5A04-C487-75C7-69FE-095AF89D9E94}"/>
              </a:ext>
            </a:extLst>
          </p:cNvPr>
          <p:cNvSpPr txBox="1">
            <a:spLocks/>
          </p:cNvSpPr>
          <p:nvPr/>
        </p:nvSpPr>
        <p:spPr>
          <a:xfrm>
            <a:off x="8253084" y="4753383"/>
            <a:ext cx="40916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MX" sz="4000" dirty="0">
                <a:solidFill>
                  <a:srgbClr val="FFFF00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37,9%</a:t>
            </a:r>
            <a:endParaRPr lang="es-US" sz="4000" dirty="0">
              <a:solidFill>
                <a:srgbClr val="FFFF00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053A1E-8214-210F-C357-52834DE52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67" y="367842"/>
            <a:ext cx="11280592" cy="6237504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A59139E-DD04-E832-9133-8F54BB40D11D}"/>
              </a:ext>
            </a:extLst>
          </p:cNvPr>
          <p:cNvSpPr/>
          <p:nvPr/>
        </p:nvSpPr>
        <p:spPr>
          <a:xfrm>
            <a:off x="1537974" y="832513"/>
            <a:ext cx="1820081" cy="3802893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193399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FFA0F-33FD-CBEF-6455-23F9D23B8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71" y="1583140"/>
            <a:ext cx="8094280" cy="766378"/>
          </a:xfrm>
          <a:solidFill>
            <a:srgbClr val="580953"/>
          </a:solidFill>
        </p:spPr>
        <p:txBody>
          <a:bodyPr/>
          <a:lstStyle/>
          <a:p>
            <a:r>
              <a:rPr lang="es-MX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Sumando y restando…</a:t>
            </a:r>
            <a:endParaRPr lang="es-US" dirty="0">
              <a:effectLst>
                <a:glow rad="139700">
                  <a:schemeClr val="accent6">
                    <a:satMod val="175000"/>
                    <a:alpha val="40000"/>
                  </a:schemeClr>
                </a:glow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6A4547-B867-80D7-F200-6167C8E37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13" t="23578" r="23144" b="23161"/>
          <a:stretch/>
        </p:blipFill>
        <p:spPr>
          <a:xfrm>
            <a:off x="11523385" y="6237028"/>
            <a:ext cx="468447" cy="447472"/>
          </a:xfrm>
          <a:prstGeom prst="rect">
            <a:avLst/>
          </a:prstGeom>
        </p:spPr>
      </p:pic>
      <p:sp>
        <p:nvSpPr>
          <p:cNvPr id="3" name="Subtítulo 3">
            <a:extLst>
              <a:ext uri="{FF2B5EF4-FFF2-40B4-BE49-F238E27FC236}">
                <a16:creationId xmlns:a16="http://schemas.microsoft.com/office/drawing/2014/main" id="{0AE377E8-A9C5-A255-5E22-E9E254F01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798" y="2973061"/>
            <a:ext cx="7478974" cy="619600"/>
          </a:xfrm>
        </p:spPr>
        <p:txBody>
          <a:bodyPr/>
          <a:lstStyle/>
          <a:p>
            <a:pPr marL="114300" indent="0"/>
            <a:r>
              <a:rPr lang="es-MX" sz="1800" b="1" dirty="0">
                <a:solidFill>
                  <a:schemeClr val="bg1">
                    <a:lumMod val="95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En total, las campañas ingresarían</a:t>
            </a:r>
            <a:endParaRPr lang="es-US" sz="1800" b="1" dirty="0">
              <a:solidFill>
                <a:schemeClr val="bg1">
                  <a:lumMod val="95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>
                  <a:lumMod val="95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>
                  <a:lumMod val="95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>
                  <a:lumMod val="95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>
                  <a:lumMod val="95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DB4DB532-C2D0-01CD-8EE8-540009256375}"/>
              </a:ext>
            </a:extLst>
          </p:cNvPr>
          <p:cNvSpPr txBox="1">
            <a:spLocks/>
          </p:cNvSpPr>
          <p:nvPr/>
        </p:nvSpPr>
        <p:spPr>
          <a:xfrm>
            <a:off x="1186444" y="4216203"/>
            <a:ext cx="5727511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4300" indent="0"/>
            <a:r>
              <a:rPr lang="es-MX" sz="1800" b="1" dirty="0"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Con un costo agregado de</a:t>
            </a:r>
            <a:endParaRPr lang="es-US" sz="18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18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84BA823-D494-D165-B029-5521658FCE11}"/>
              </a:ext>
            </a:extLst>
          </p:cNvPr>
          <p:cNvSpPr txBox="1">
            <a:spLocks/>
          </p:cNvSpPr>
          <p:nvPr/>
        </p:nvSpPr>
        <p:spPr>
          <a:xfrm>
            <a:off x="1186444" y="4623039"/>
            <a:ext cx="40916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MX" sz="4000" dirty="0">
                <a:solidFill>
                  <a:srgbClr val="FEAEAE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$24.554.706</a:t>
            </a:r>
            <a:endParaRPr lang="es-US" sz="4000" dirty="0">
              <a:solidFill>
                <a:srgbClr val="FEAEAE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9F4A607-C66D-6E66-DA5D-83898BA13AE8}"/>
              </a:ext>
            </a:extLst>
          </p:cNvPr>
          <p:cNvSpPr txBox="1">
            <a:spLocks/>
          </p:cNvSpPr>
          <p:nvPr/>
        </p:nvSpPr>
        <p:spPr>
          <a:xfrm>
            <a:off x="1186444" y="3350332"/>
            <a:ext cx="40916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MX" sz="40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$29.506.866</a:t>
            </a:r>
            <a:endParaRPr lang="es-US" sz="4000" dirty="0">
              <a:solidFill>
                <a:schemeClr val="bg2">
                  <a:lumMod val="60000"/>
                  <a:lumOff val="40000"/>
                </a:schemeClr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Subtítulo 3">
            <a:extLst>
              <a:ext uri="{FF2B5EF4-FFF2-40B4-BE49-F238E27FC236}">
                <a16:creationId xmlns:a16="http://schemas.microsoft.com/office/drawing/2014/main" id="{6511E2A4-8FC3-E2C6-D02D-C9E7F9FBF241}"/>
              </a:ext>
            </a:extLst>
          </p:cNvPr>
          <p:cNvSpPr txBox="1">
            <a:spLocks/>
          </p:cNvSpPr>
          <p:nvPr/>
        </p:nvSpPr>
        <p:spPr>
          <a:xfrm>
            <a:off x="7322602" y="3332897"/>
            <a:ext cx="40916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4300" indent="0"/>
            <a:r>
              <a:rPr lang="es-MX" sz="2400" b="1" dirty="0"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Un retorno global proyectado del </a:t>
            </a:r>
            <a:endParaRPr lang="es-US" sz="24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24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24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24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2400" b="1" dirty="0"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1573BA4-58BA-899A-D172-0661A821B9FE}"/>
              </a:ext>
            </a:extLst>
          </p:cNvPr>
          <p:cNvSpPr txBox="1">
            <a:spLocks/>
          </p:cNvSpPr>
          <p:nvPr/>
        </p:nvSpPr>
        <p:spPr>
          <a:xfrm>
            <a:off x="8639032" y="4264783"/>
            <a:ext cx="40916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MX" dirty="0">
                <a:solidFill>
                  <a:srgbClr val="FFFF00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20%</a:t>
            </a:r>
            <a:endParaRPr lang="es-US" dirty="0">
              <a:solidFill>
                <a:srgbClr val="FFFF00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0691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FFA0F-33FD-CBEF-6455-23F9D23B8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549" y="818866"/>
            <a:ext cx="6197535" cy="2353524"/>
          </a:xfrm>
          <a:solidFill>
            <a:srgbClr val="580953"/>
          </a:solidFill>
        </p:spPr>
        <p:txBody>
          <a:bodyPr/>
          <a:lstStyle/>
          <a:p>
            <a:r>
              <a:rPr lang="es-MX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Baja en la suscripción de nuestros servicios</a:t>
            </a:r>
            <a:endParaRPr lang="es-US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B25E545-86EE-D057-86C5-89DB016DA6A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82138" y="3429000"/>
            <a:ext cx="5440907" cy="1242000"/>
          </a:xfrm>
        </p:spPr>
        <p:txBody>
          <a:bodyPr/>
          <a:lstStyle/>
          <a:p>
            <a:r>
              <a:rPr lang="es-MX" sz="66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28%</a:t>
            </a:r>
            <a:br>
              <a:rPr lang="es-MX" sz="66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</a:br>
            <a:r>
              <a:rPr lang="es-MX" sz="24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de la muestra de clientes se han fugado los últimos dos meses</a:t>
            </a:r>
            <a:endParaRPr lang="es-US" sz="6600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6A4547-B867-80D7-F200-6167C8E37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13" t="23578" r="23144" b="23161"/>
          <a:stretch/>
        </p:blipFill>
        <p:spPr>
          <a:xfrm>
            <a:off x="11523385" y="6237028"/>
            <a:ext cx="468447" cy="447472"/>
          </a:xfrm>
          <a:prstGeom prst="rect">
            <a:avLst/>
          </a:prstGeom>
        </p:spPr>
      </p:pic>
      <p:sp>
        <p:nvSpPr>
          <p:cNvPr id="4" name="Subtítulo 3">
            <a:extLst>
              <a:ext uri="{FF2B5EF4-FFF2-40B4-BE49-F238E27FC236}">
                <a16:creationId xmlns:a16="http://schemas.microsoft.com/office/drawing/2014/main" id="{BF668CA5-A4F7-3EC6-EC81-E1F582281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1084" y="3430400"/>
            <a:ext cx="4091600" cy="619600"/>
          </a:xfrm>
        </p:spPr>
        <p:txBody>
          <a:bodyPr/>
          <a:lstStyle/>
          <a:p>
            <a:pPr marL="114300" indent="0"/>
            <a:r>
              <a:rPr lang="es-MX" sz="2000" b="1" dirty="0">
                <a:solidFill>
                  <a:srgbClr val="F254F2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¿Razones?: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000" b="1" dirty="0">
                <a:solidFill>
                  <a:srgbClr val="F254F2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Mejor percepción de la competencia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000" b="1" dirty="0">
                <a:solidFill>
                  <a:srgbClr val="F254F2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Mayor precio que el de mercado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000" b="1" dirty="0">
                <a:solidFill>
                  <a:srgbClr val="F254F2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Disconformidad con nuestros servicios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000" b="1" dirty="0">
                <a:solidFill>
                  <a:srgbClr val="F254F2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Insuficiencias en servicio al cliente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000" b="1" dirty="0">
                <a:solidFill>
                  <a:srgbClr val="F254F2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Otros motivos</a:t>
            </a:r>
            <a:endParaRPr lang="es-US" sz="2000" b="1" dirty="0">
              <a:solidFill>
                <a:srgbClr val="F254F2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2000" b="1" dirty="0">
              <a:solidFill>
                <a:srgbClr val="F254F2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2000" b="1" dirty="0">
              <a:solidFill>
                <a:srgbClr val="F254F2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2000" b="1" dirty="0">
              <a:solidFill>
                <a:srgbClr val="F254F2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s-US" sz="2000" b="1" dirty="0">
              <a:solidFill>
                <a:srgbClr val="F254F2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2000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FFA0F-33FD-CBEF-6455-23F9D23B8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08" y="1050693"/>
            <a:ext cx="6200633" cy="1586736"/>
          </a:xfrm>
          <a:solidFill>
            <a:srgbClr val="580953"/>
          </a:solidFill>
        </p:spPr>
        <p:txBody>
          <a:bodyPr/>
          <a:lstStyle/>
          <a:p>
            <a:r>
              <a:rPr lang="es-MX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¿Cómo son nuestros clientes?</a:t>
            </a:r>
            <a:endParaRPr lang="es-US" dirty="0"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6A4547-B867-80D7-F200-6167C8E37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13" t="23578" r="23144" b="23161"/>
          <a:stretch/>
        </p:blipFill>
        <p:spPr>
          <a:xfrm>
            <a:off x="11523385" y="6237028"/>
            <a:ext cx="468447" cy="44747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A7CE696-D600-A14A-6245-A9BBBE674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51" r="15526" b="20930"/>
          <a:stretch/>
        </p:blipFill>
        <p:spPr>
          <a:xfrm>
            <a:off x="4772167" y="3428999"/>
            <a:ext cx="2647666" cy="99302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A1F6606-3B16-42FE-0AA6-7F3A3A299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19" y="3428999"/>
            <a:ext cx="3728609" cy="2378308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66F1EEDE-BC49-6E31-4F9B-113925E22805}"/>
              </a:ext>
            </a:extLst>
          </p:cNvPr>
          <p:cNvSpPr txBox="1">
            <a:spLocks/>
          </p:cNvSpPr>
          <p:nvPr/>
        </p:nvSpPr>
        <p:spPr>
          <a:xfrm>
            <a:off x="7380091" y="5008907"/>
            <a:ext cx="40916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MX" sz="60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35</a:t>
            </a:r>
            <a:endParaRPr lang="es-US" sz="6000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16A7A41E-485A-2811-1AB0-38B4C6489C6B}"/>
              </a:ext>
            </a:extLst>
          </p:cNvPr>
          <p:cNvSpPr txBox="1">
            <a:spLocks/>
          </p:cNvSpPr>
          <p:nvPr/>
        </p:nvSpPr>
        <p:spPr>
          <a:xfrm>
            <a:off x="8435021" y="4862344"/>
            <a:ext cx="2865577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MX" sz="20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meses en promedio</a:t>
            </a:r>
          </a:p>
          <a:p>
            <a:r>
              <a:rPr lang="es-MX" sz="20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con nosotros</a:t>
            </a:r>
            <a:endParaRPr lang="es-US" sz="2000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7170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8B92965F-82E7-AF7E-B5EE-3C5727C81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09" y="348004"/>
            <a:ext cx="5641076" cy="1845839"/>
          </a:xfrm>
          <a:solidFill>
            <a:srgbClr val="580953"/>
          </a:solidFill>
        </p:spPr>
        <p:txBody>
          <a:bodyPr/>
          <a:lstStyle/>
          <a:p>
            <a:r>
              <a:rPr lang="es-MX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¿Cuál es el costo de esta fuga?</a:t>
            </a:r>
            <a:endParaRPr lang="es-US" dirty="0"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0E446C5-D67B-284B-9888-F816A77A4A8C}"/>
              </a:ext>
            </a:extLst>
          </p:cNvPr>
          <p:cNvSpPr txBox="1">
            <a:spLocks/>
          </p:cNvSpPr>
          <p:nvPr/>
        </p:nvSpPr>
        <p:spPr>
          <a:xfrm>
            <a:off x="1375081" y="3009322"/>
            <a:ext cx="1600131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MX" sz="44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1869</a:t>
            </a:r>
            <a:endParaRPr lang="es-US" sz="4400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AB142D5-DCD6-E0C3-584D-BBD9D91C5A71}"/>
              </a:ext>
            </a:extLst>
          </p:cNvPr>
          <p:cNvSpPr txBox="1">
            <a:spLocks/>
          </p:cNvSpPr>
          <p:nvPr/>
        </p:nvSpPr>
        <p:spPr>
          <a:xfrm>
            <a:off x="0" y="4394577"/>
            <a:ext cx="4426425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s-MX" sz="16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son los clientes fugados</a:t>
            </a:r>
          </a:p>
          <a:p>
            <a:pPr algn="ctr"/>
            <a:r>
              <a:rPr lang="es-MX" sz="16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de un total de 6589 clientes</a:t>
            </a:r>
          </a:p>
          <a:p>
            <a:pPr algn="ctr"/>
            <a:endParaRPr lang="es-MX" sz="1600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endParaRPr lang="es-MX" sz="1600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s-MX" sz="16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cuyo promedio mensual a cobrar corresponde a</a:t>
            </a:r>
            <a:endParaRPr lang="es-US" sz="1600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BF63CE6-097D-9C75-15AF-BFC1EC13C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13" t="23578" r="23144" b="23161"/>
          <a:stretch/>
        </p:blipFill>
        <p:spPr>
          <a:xfrm>
            <a:off x="11523385" y="6237028"/>
            <a:ext cx="468447" cy="447472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358B88BD-FCE4-57B4-6BF0-EA9733888188}"/>
              </a:ext>
            </a:extLst>
          </p:cNvPr>
          <p:cNvSpPr txBox="1">
            <a:spLocks/>
          </p:cNvSpPr>
          <p:nvPr/>
        </p:nvSpPr>
        <p:spPr>
          <a:xfrm>
            <a:off x="965648" y="5025789"/>
            <a:ext cx="40916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MX" sz="44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$38.140 </a:t>
            </a:r>
            <a:endParaRPr lang="es-US" sz="4400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7AF09166-DFAE-FC53-11A5-621252442527}"/>
              </a:ext>
            </a:extLst>
          </p:cNvPr>
          <p:cNvSpPr txBox="1">
            <a:spLocks/>
          </p:cNvSpPr>
          <p:nvPr/>
        </p:nvSpPr>
        <p:spPr>
          <a:xfrm>
            <a:off x="-6069" y="5230490"/>
            <a:ext cx="4426425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s-MX" sz="16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pesos</a:t>
            </a:r>
            <a:endParaRPr lang="es-US" sz="1600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524684FA-A1A0-AE03-FE6B-8CCFF094E0B1}"/>
              </a:ext>
            </a:extLst>
          </p:cNvPr>
          <p:cNvSpPr txBox="1">
            <a:spLocks/>
          </p:cNvSpPr>
          <p:nvPr/>
        </p:nvSpPr>
        <p:spPr>
          <a:xfrm>
            <a:off x="5350971" y="2309857"/>
            <a:ext cx="4426425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s-MX" sz="16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de forma agregada, esto representa una potencial pérdida mensual de </a:t>
            </a:r>
            <a:endParaRPr lang="es-US" sz="1600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CDEED4D1-BD8E-7142-3383-9FED654378AA}"/>
              </a:ext>
            </a:extLst>
          </p:cNvPr>
          <p:cNvSpPr txBox="1">
            <a:spLocks/>
          </p:cNvSpPr>
          <p:nvPr/>
        </p:nvSpPr>
        <p:spPr>
          <a:xfrm>
            <a:off x="5726898" y="3190137"/>
            <a:ext cx="40916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MX" sz="4400" dirty="0">
                <a:solidFill>
                  <a:srgbClr val="F254F2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$71.285.058 </a:t>
            </a:r>
            <a:endParaRPr lang="es-US" sz="4400" dirty="0">
              <a:solidFill>
                <a:srgbClr val="F254F2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B42AD41D-C7BD-CAD3-DB12-B7932118DF16}"/>
              </a:ext>
            </a:extLst>
          </p:cNvPr>
          <p:cNvSpPr txBox="1">
            <a:spLocks/>
          </p:cNvSpPr>
          <p:nvPr/>
        </p:nvSpPr>
        <p:spPr>
          <a:xfrm>
            <a:off x="5350972" y="3405098"/>
            <a:ext cx="4426425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s-MX" sz="16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pesos</a:t>
            </a:r>
            <a:endParaRPr lang="es-US" sz="1600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5F964692-A1AB-0FE4-5807-21B904DEC242}"/>
              </a:ext>
            </a:extLst>
          </p:cNvPr>
          <p:cNvSpPr txBox="1">
            <a:spLocks/>
          </p:cNvSpPr>
          <p:nvPr/>
        </p:nvSpPr>
        <p:spPr>
          <a:xfrm>
            <a:off x="5426114" y="4317811"/>
            <a:ext cx="4426425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s-MX" sz="16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y una potencial pérdida de un valor histórico de clientes de</a:t>
            </a:r>
            <a:endParaRPr lang="es-US" sz="1600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F789AF1A-93B2-A188-A9A3-AA332253B6B2}"/>
              </a:ext>
            </a:extLst>
          </p:cNvPr>
          <p:cNvSpPr txBox="1">
            <a:spLocks/>
          </p:cNvSpPr>
          <p:nvPr/>
        </p:nvSpPr>
        <p:spPr>
          <a:xfrm>
            <a:off x="5629629" y="5711596"/>
            <a:ext cx="4284033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MX" sz="4400" dirty="0">
                <a:solidFill>
                  <a:srgbClr val="F254F2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$1.915.919.106 </a:t>
            </a:r>
          </a:p>
          <a:p>
            <a:r>
              <a:rPr lang="es-MX" sz="4400" dirty="0">
                <a:solidFill>
                  <a:srgbClr val="F254F2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  </a:t>
            </a:r>
            <a:endParaRPr lang="es-US" sz="4400" dirty="0">
              <a:solidFill>
                <a:srgbClr val="F254F2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25C65160-C89C-1D75-E8FD-D42AA2F1FE36}"/>
              </a:ext>
            </a:extLst>
          </p:cNvPr>
          <p:cNvSpPr txBox="1">
            <a:spLocks/>
          </p:cNvSpPr>
          <p:nvPr/>
        </p:nvSpPr>
        <p:spPr>
          <a:xfrm>
            <a:off x="5425737" y="5213440"/>
            <a:ext cx="4426425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s-MX" sz="16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pesos</a:t>
            </a:r>
            <a:endParaRPr lang="es-US" sz="1600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9441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CF857469-182E-F148-144A-2161224FA6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8" t="6509" r="8071" b="10716"/>
          <a:stretch/>
        </p:blipFill>
        <p:spPr>
          <a:xfrm>
            <a:off x="6801853" y="1089"/>
            <a:ext cx="5390147" cy="303596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BA43BFC-D420-74D6-A24B-2B78B5671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153" y="3037057"/>
            <a:ext cx="7137848" cy="382094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64C0C23-BBCD-952C-6AF5-6066897CF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94" y="846160"/>
            <a:ext cx="6002985" cy="1378425"/>
          </a:xfrm>
          <a:solidFill>
            <a:srgbClr val="580953"/>
          </a:solidFill>
        </p:spPr>
        <p:txBody>
          <a:bodyPr/>
          <a:lstStyle/>
          <a:p>
            <a:r>
              <a:rPr lang="es-MX" sz="28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La pregunta clave entonces es </a:t>
            </a:r>
            <a:r>
              <a:rPr lang="es-MX" sz="2800" b="1" dirty="0">
                <a:solidFill>
                  <a:schemeClr val="bg2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¿Cómo prevenimos la fuga?</a:t>
            </a:r>
            <a:r>
              <a:rPr lang="es-MX" sz="2800" b="1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:</a:t>
            </a:r>
            <a:br>
              <a:rPr lang="es-MX" sz="28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</a:br>
            <a:r>
              <a:rPr lang="es-MX" sz="28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  </a:t>
            </a:r>
            <a:endParaRPr lang="es-US" sz="2800" dirty="0"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9E07C35-871F-5760-D1D1-D30689EE52D0}"/>
              </a:ext>
            </a:extLst>
          </p:cNvPr>
          <p:cNvSpPr txBox="1">
            <a:spLocks/>
          </p:cNvSpPr>
          <p:nvPr/>
        </p:nvSpPr>
        <p:spPr>
          <a:xfrm>
            <a:off x="814555" y="3886996"/>
            <a:ext cx="3620967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s-MX" sz="28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Teniendo la capacidad de predecirla </a:t>
            </a:r>
            <a:endParaRPr lang="es-US" sz="2800" dirty="0">
              <a:solidFill>
                <a:schemeClr val="tx1">
                  <a:lumMod val="20000"/>
                  <a:lumOff val="80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F1A932F-7150-BC77-1380-7BF5FF4FAF89}"/>
              </a:ext>
            </a:extLst>
          </p:cNvPr>
          <p:cNvSpPr txBox="1">
            <a:spLocks/>
          </p:cNvSpPr>
          <p:nvPr/>
        </p:nvSpPr>
        <p:spPr>
          <a:xfrm>
            <a:off x="388617" y="5822822"/>
            <a:ext cx="5358063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MX" sz="24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A priori, ¿Qué es lo más relevante?:</a:t>
            </a:r>
            <a:br>
              <a:rPr lang="es-MX" sz="24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</a:br>
            <a:r>
              <a:rPr lang="es-MX" sz="24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  </a:t>
            </a:r>
            <a:endParaRPr lang="es-US" sz="2400" dirty="0"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4272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2BF63CE6-097D-9C75-15AF-BFC1EC13C6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13" t="23578" r="23144" b="23161"/>
          <a:stretch/>
        </p:blipFill>
        <p:spPr>
          <a:xfrm>
            <a:off x="11523385" y="6237028"/>
            <a:ext cx="468447" cy="447472"/>
          </a:xfrm>
          <a:prstGeom prst="rect">
            <a:avLst/>
          </a:prstGeom>
        </p:spPr>
      </p:pic>
      <p:pic>
        <p:nvPicPr>
          <p:cNvPr id="23" name="Imagen 22" descr="Gráfico, Gráfico en cascada&#10;&#10;Descripción generada automáticamente">
            <a:extLst>
              <a:ext uri="{FF2B5EF4-FFF2-40B4-BE49-F238E27FC236}">
                <a16:creationId xmlns:a16="http://schemas.microsoft.com/office/drawing/2014/main" id="{BE0F124D-1E7A-8983-E0E1-0ACACB1C3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3512230"/>
            <a:ext cx="5982273" cy="3236173"/>
          </a:xfrm>
          <a:prstGeom prst="rect">
            <a:avLst/>
          </a:prstGeom>
        </p:spPr>
      </p:pic>
      <p:pic>
        <p:nvPicPr>
          <p:cNvPr id="25" name="Imagen 2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F6ABEE6-DE13-9F2E-3BE0-1A1D9FA053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7" y="109594"/>
            <a:ext cx="5859440" cy="3319406"/>
          </a:xfrm>
          <a:prstGeom prst="rect">
            <a:avLst/>
          </a:prstGeom>
        </p:spPr>
      </p:pic>
      <p:pic>
        <p:nvPicPr>
          <p:cNvPr id="27" name="Imagen 26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EA3B5647-A428-AAFF-2F58-BECE65F97B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7" y="3512229"/>
            <a:ext cx="5859440" cy="3236173"/>
          </a:xfrm>
          <a:prstGeom prst="rect">
            <a:avLst/>
          </a:prstGeom>
        </p:spPr>
      </p:pic>
      <p:pic>
        <p:nvPicPr>
          <p:cNvPr id="29" name="Imagen 2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2C5B0ED-8ACD-7622-5C7B-F2A9330DAC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109594"/>
            <a:ext cx="5982272" cy="333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44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8B92965F-82E7-AF7E-B5EE-3C5727C81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48" y="191069"/>
            <a:ext cx="6620837" cy="1456715"/>
          </a:xfrm>
          <a:solidFill>
            <a:srgbClr val="580953"/>
          </a:solidFill>
        </p:spPr>
        <p:txBody>
          <a:bodyPr/>
          <a:lstStyle/>
          <a:p>
            <a:r>
              <a:rPr lang="es-MX" sz="36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¿Qué nos dice el modelo?</a:t>
            </a:r>
            <a:br>
              <a:rPr lang="es-MX" sz="36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</a:br>
            <a:r>
              <a:rPr lang="es-MX" sz="36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  </a:t>
            </a:r>
            <a:endParaRPr lang="es-US" sz="3600" dirty="0"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BF63CE6-097D-9C75-15AF-BFC1EC13C6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13" t="23578" r="23144" b="23161"/>
          <a:stretch/>
        </p:blipFill>
        <p:spPr>
          <a:xfrm>
            <a:off x="11523385" y="6237028"/>
            <a:ext cx="468447" cy="44747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898F6F2-2259-4DA8-086A-4534DB1D5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025" y="1115517"/>
            <a:ext cx="8699918" cy="481298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D16DD9E-23DF-802F-3863-A82A956F2584}"/>
              </a:ext>
            </a:extLst>
          </p:cNvPr>
          <p:cNvSpPr/>
          <p:nvPr/>
        </p:nvSpPr>
        <p:spPr>
          <a:xfrm>
            <a:off x="2149647" y="1572128"/>
            <a:ext cx="8293768" cy="1101634"/>
          </a:xfrm>
          <a:prstGeom prst="rect">
            <a:avLst/>
          </a:prstGeom>
          <a:noFill/>
          <a:ln>
            <a:solidFill>
              <a:srgbClr val="590C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2F6F5C-07B8-B75E-DF52-FBC2D8D13846}"/>
              </a:ext>
            </a:extLst>
          </p:cNvPr>
          <p:cNvSpPr txBox="1">
            <a:spLocks/>
          </p:cNvSpPr>
          <p:nvPr/>
        </p:nvSpPr>
        <p:spPr>
          <a:xfrm>
            <a:off x="1993317" y="5902650"/>
            <a:ext cx="8679626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4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4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s-MX" sz="18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Modelo RF / Accuracy = 0.84 / Sensitivity = 0.81 / Specificity = 0.89</a:t>
            </a:r>
          </a:p>
          <a:p>
            <a:pPr algn="ctr"/>
            <a:r>
              <a:rPr lang="es-MX" sz="18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(CLASE POSITIVA – FUGADOS)</a:t>
            </a:r>
            <a:endParaRPr lang="es-US" sz="1800" dirty="0"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79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5C6A927-2A7F-8BC0-F7FA-7FCD27C36C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13" t="23578" r="23144" b="23161"/>
          <a:stretch/>
        </p:blipFill>
        <p:spPr>
          <a:xfrm>
            <a:off x="11523385" y="6237028"/>
            <a:ext cx="468447" cy="4474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9A5E73E-52D7-A8F6-4521-4EEA11E07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8" y="109800"/>
            <a:ext cx="6002808" cy="33192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415FBB9-BC08-4B8B-9A03-CE44615C2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084" y="109800"/>
            <a:ext cx="6002808" cy="33192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0FE6C01-136A-1A52-D90C-1A89FC2E8B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0" y="3477126"/>
            <a:ext cx="6002808" cy="33192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4073E88-A3D4-7A8E-4510-387158148D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084" y="3477126"/>
            <a:ext cx="6002808" cy="33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18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5C6A927-2A7F-8BC0-F7FA-7FCD27C36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13" t="23578" r="23144" b="23161"/>
          <a:stretch/>
        </p:blipFill>
        <p:spPr>
          <a:xfrm>
            <a:off x="11523385" y="6237028"/>
            <a:ext cx="468447" cy="44747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56AA7B9-46CE-F80F-E587-6D3C32170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8" y="77716"/>
            <a:ext cx="6002808" cy="33192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BFB3993-1F1D-6FDF-9914-9814BBAB2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024" y="77716"/>
            <a:ext cx="6002808" cy="33192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E934AC8-204F-36F1-11F7-A1B8EE745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2" y="3461084"/>
            <a:ext cx="6002808" cy="33192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4034093-CC33-DA97-2CE6-F5A020909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024" y="3461084"/>
            <a:ext cx="6002808" cy="33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71839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5A0C57"/>
      </a:dk1>
      <a:lt1>
        <a:srgbClr val="FFFFFF"/>
      </a:lt1>
      <a:dk2>
        <a:srgbClr val="84F185"/>
      </a:dk2>
      <a:lt2>
        <a:srgbClr val="AEEC7B"/>
      </a:lt2>
      <a:accent1>
        <a:srgbClr val="79BE41"/>
      </a:accent1>
      <a:accent2>
        <a:srgbClr val="48C249"/>
      </a:accent2>
      <a:accent3>
        <a:srgbClr val="BC8ADD"/>
      </a:accent3>
      <a:accent4>
        <a:srgbClr val="AA7EC7"/>
      </a:accent4>
      <a:accent5>
        <a:srgbClr val="0C815C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Futuristic Background Purple variant </Template>
  <TotalTime>432</TotalTime>
  <Words>649</Words>
  <Application>Microsoft Office PowerPoint</Application>
  <PresentationFormat>Panorámica</PresentationFormat>
  <Paragraphs>116</Paragraphs>
  <Slides>15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15</vt:i4>
      </vt:variant>
    </vt:vector>
  </HeadingPairs>
  <TitlesOfParts>
    <vt:vector size="24" baseType="lpstr">
      <vt:lpstr>Arial</vt:lpstr>
      <vt:lpstr>Calibri</vt:lpstr>
      <vt:lpstr>Montserrat</vt:lpstr>
      <vt:lpstr>Montserrat ExtraBold</vt:lpstr>
      <vt:lpstr>Montserrat Medium</vt:lpstr>
      <vt:lpstr>Proxima Nova</vt:lpstr>
      <vt:lpstr>Proxima Nova Semibold</vt:lpstr>
      <vt:lpstr>Futuristic Background by Slidesgo</vt:lpstr>
      <vt:lpstr>Slidesgo Final Pages</vt:lpstr>
      <vt:lpstr>Presentación de PowerPoint</vt:lpstr>
      <vt:lpstr>Baja en la suscripción de nuestros servicios</vt:lpstr>
      <vt:lpstr>¿Cómo son nuestros clientes?</vt:lpstr>
      <vt:lpstr>¿Cuál es el costo de esta fuga?</vt:lpstr>
      <vt:lpstr>La pregunta clave entonces es ¿Cómo prevenimos la fuga?:   </vt:lpstr>
      <vt:lpstr>Presentación de PowerPoint</vt:lpstr>
      <vt:lpstr>¿Qué nos dice el modelo?   </vt:lpstr>
      <vt:lpstr>Presentación de PowerPoint</vt:lpstr>
      <vt:lpstr>Presentación de PowerPoint</vt:lpstr>
      <vt:lpstr>¿Qué podemos ofrecer?</vt:lpstr>
      <vt:lpstr>Presentación de PowerPoint</vt:lpstr>
      <vt:lpstr>Presentación de PowerPoint</vt:lpstr>
      <vt:lpstr>Presentación de PowerPoint</vt:lpstr>
      <vt:lpstr>Presentación de PowerPoint</vt:lpstr>
      <vt:lpstr>Sumando y restando…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MuÃ±oz Carvajal</dc:creator>
  <cp:lastModifiedBy>Jose MuÃ±oz Carvajal</cp:lastModifiedBy>
  <cp:revision>45</cp:revision>
  <dcterms:created xsi:type="dcterms:W3CDTF">2023-10-02T22:54:53Z</dcterms:created>
  <dcterms:modified xsi:type="dcterms:W3CDTF">2023-10-04T00:37:49Z</dcterms:modified>
</cp:coreProperties>
</file>